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84" r:id="rId13"/>
    <p:sldId id="287" r:id="rId14"/>
    <p:sldId id="271" r:id="rId15"/>
    <p:sldId id="288" r:id="rId16"/>
    <p:sldId id="289" r:id="rId17"/>
    <p:sldId id="292" r:id="rId18"/>
    <p:sldId id="290" r:id="rId19"/>
    <p:sldId id="291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194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98" autoAdjust="0"/>
    <p:restoredTop sz="0" autoAdjust="0"/>
  </p:normalViewPr>
  <p:slideViewPr>
    <p:cSldViewPr>
      <p:cViewPr>
        <p:scale>
          <a:sx n="98" d="100"/>
          <a:sy n="98" d="100"/>
        </p:scale>
        <p:origin x="-2004" y="-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ahnschrift" panose="020B0502040204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ahnschrift" panose="020B0502040204020203" pitchFamily="34" charset="0"/>
              </a:defRPr>
            </a:lvl1pPr>
          </a:lstStyle>
          <a:p>
            <a:fld id="{C3C1D081-974A-47DE-B347-4AEBC81AA537}" type="datetimeFigureOut">
              <a:rPr lang="ru-RU" smtClean="0"/>
              <a:pPr/>
              <a:t>24.12.2023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ahnschrift" panose="020B0502040204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ahnschrift" panose="020B0502040204020203" pitchFamily="34" charset="0"/>
              </a:defRPr>
            </a:lvl1pPr>
          </a:lstStyle>
          <a:p>
            <a:fld id="{9CC6C05F-F2D0-47A3-859A-F4ABFA63C99A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01245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ahnschrift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ahnschrift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ahnschrift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ahnschrift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ahnschrift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6C05F-F2D0-47A3-859A-F4ABFA63C99A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7516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1846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87234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35271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8310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5937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21078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3295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8606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53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0287-93CA-4FE7-8543-9E533FFD7624}" type="datetimeFigureOut">
              <a:rPr lang="ru-RU" smtClean="0"/>
              <a:pPr/>
              <a:t>24.12.2023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E1554-B992-44FA-A06C-CB8C1A11A27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4893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0AAA0287-93CA-4FE7-8543-9E533FFD7624}" type="datetimeFigureOut">
              <a:rPr lang="ru-RU" smtClean="0"/>
              <a:pPr/>
              <a:t>24.12.2023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51FE1554-B992-44FA-A06C-CB8C1A11A27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15783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098"/>
          <a:stretch>
            <a:fillRect/>
          </a:stretch>
        </p:blipFill>
        <p:spPr bwMode="auto">
          <a:xfrm>
            <a:off x="-36512" y="332656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23678" y="990079"/>
            <a:ext cx="5296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Миссия «Кристаллон-404»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6605" y="1574854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Команда «</a:t>
            </a: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Quasar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xmlns="" val="193901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62576" y="188640"/>
            <a:ext cx="3669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 Характеристика ракеты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076056" y="650305"/>
            <a:ext cx="37444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16 июля 1969 года со стартовой площадки на Мысе Канаверал стартовала ракета-носитель «Сатурн – V» с кораблем «Аполлон» и экипажем на борту.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just"/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Saturn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V состоит из трех ступеней, каждая из которых играет свою уникальную роль в достижении цели вывести астронавтов на орбиту и отправить корабль к Луне. </a:t>
            </a:r>
          </a:p>
        </p:txBody>
      </p:sp>
      <p:pic>
        <p:nvPicPr>
          <p:cNvPr id="3074" name="Picture 2" descr="C:\Users\79374\Downloads\ракета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37" y="670386"/>
            <a:ext cx="4992081" cy="594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47664" y="5422707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Рисунок 4. Устройство «Сатурн – V»</a:t>
            </a:r>
          </a:p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9693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79374\Downloads\ракета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/>
          <a:stretch>
            <a:fillRect/>
          </a:stretch>
        </p:blipFill>
        <p:spPr bwMode="auto">
          <a:xfrm>
            <a:off x="0" y="0"/>
            <a:ext cx="3384122" cy="676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411760" y="260648"/>
            <a:ext cx="5817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</a:rPr>
              <a:t> Характеристика ступеней ракеты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555776" y="78668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Количество ступеней      3</a:t>
            </a: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Длина (с ГЧ)	          110,6 м (363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фт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)</a:t>
            </a: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Диаметр	          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10,1 м</a:t>
            </a: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Стартовая масса	           2965 т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538264" y="1967221"/>
            <a:ext cx="34381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Первая ступень: 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Стартовая масса: 2290 тонн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Маршевые двигатели: 5 × F-1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Тяга: 34 343 кН (суммарная у земли)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Удельный импульс: 263 c (2580 </a:t>
            </a:r>
            <a:r>
              <a:rPr lang="ru-RU" sz="1400" dirty="0" err="1">
                <a:solidFill>
                  <a:schemeClr val="bg1"/>
                </a:solidFill>
                <a:latin typeface="Bahnschrift" panose="020B0502040204020203" pitchFamily="34" charset="0"/>
              </a:rPr>
              <a:t>Н•с</a:t>
            </a:r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/кг)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Время работы: 165 с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Горючее: керосин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Масса топлива - около 2 300 000 кг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576060" y="3861048"/>
            <a:ext cx="41018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Вторая ступень: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Стартовая масса: 496,2 тонн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Маршевые двигатели: 5 × J-2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Тяга: 5096 кН (суммарная в вакууме)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Удельный импульс: 421 с (4130 </a:t>
            </a:r>
            <a:r>
              <a:rPr lang="ru-RU" sz="1400" dirty="0" err="1">
                <a:solidFill>
                  <a:schemeClr val="bg1"/>
                </a:solidFill>
                <a:latin typeface="Bahnschrift" panose="020B0502040204020203" pitchFamily="34" charset="0"/>
              </a:rPr>
              <a:t>Н•с</a:t>
            </a:r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/кг)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Время работы: 360 с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Горючее: жидкий водород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Масса топлива - около 480 000кг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Окислитель: жидкий кислород</a:t>
            </a:r>
          </a:p>
          <a:p>
            <a:endParaRPr lang="ru-RU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24128" y="198884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Третья ступень: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Стартовая масса:132 тонны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Маршевый двигатель: J-2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Тяга: 1019,2 кН (в вакууме)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Удельный импульс: 421 с (4130 </a:t>
            </a:r>
            <a:r>
              <a:rPr lang="ru-RU" sz="1400" dirty="0" err="1">
                <a:solidFill>
                  <a:schemeClr val="bg1"/>
                </a:solidFill>
                <a:latin typeface="Bahnschrift" panose="020B0502040204020203" pitchFamily="34" charset="0"/>
              </a:rPr>
              <a:t>Н•с</a:t>
            </a:r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/кг)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Время работы: 165 + 335 с (2 включения)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Горючее: жидкий водород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Масса топлива - около 105 000кг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Окислитель: жидкий кислород</a:t>
            </a:r>
          </a:p>
        </p:txBody>
      </p:sp>
    </p:spTree>
    <p:extLst>
      <p:ext uri="{BB962C8B-B14F-4D97-AF65-F5344CB8AC3E}">
        <p14:creationId xmlns:p14="http://schemas.microsoft.com/office/powerpoint/2010/main" xmlns="" val="181939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763688" y="209329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Формулы, необходимые для расчета траектории полета ракеты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79512" y="12687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1.Формула для расчета расхода топлива за единицу времени: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628800"/>
            <a:ext cx="1351722" cy="66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2" y="2782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2.Формула для расчета изменения массы ракеты: 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12976"/>
            <a:ext cx="1364126" cy="520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65750" y="40050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3.Второй Закон Ньютона(в векторной форме):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69423"/>
            <a:ext cx="1431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4837750" y="1325955"/>
            <a:ext cx="3587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4.Закон всемирного тяготения: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79502" y="1700808"/>
            <a:ext cx="1592263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751512" y="2782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5.Формула расчета высоты в определённый момент времени: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63078" y="3495874"/>
            <a:ext cx="2464057" cy="52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314806"/>
            <a:ext cx="4473575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52951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476672"/>
            <a:ext cx="3100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6.Формула изменения 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угла:</a:t>
            </a: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4664"/>
            <a:ext cx="1288429" cy="645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51520" y="141277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7.Формула скорости на каждой секунде: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9164" y="1406011"/>
            <a:ext cx="2887663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51520" y="29479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8.формулы ускорения для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каждои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̆ из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осеи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̆: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16402"/>
            <a:ext cx="2171700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22910" y="3016402"/>
            <a:ext cx="1912937" cy="61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74035" y="39330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9.Формула закона сохранения энергии: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5716" y="4484950"/>
            <a:ext cx="227171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468611"/>
            <a:ext cx="2065337" cy="58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2936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07804" y="179920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Программная реализация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59532" y="620688"/>
            <a:ext cx="84249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Для построения графиков мы использовали библиотеки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Matplotlib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Math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. Написанный код будет ежесекундно добавлять данные по скорости и высоте в массивы, которые будут использованы при выводе графиков. Мы рассмотрели графики для Земных данных и данных из KSP. Значения на графиках отличаются из-за различия данных по времени работы ступени, массы и радиуса стартовой планеты, силы тяги ускорителя, массы ракеты до и после полного расхода топлива. </a:t>
            </a:r>
          </a:p>
        </p:txBody>
      </p:sp>
      <p:pic>
        <p:nvPicPr>
          <p:cNvPr id="6" name="Рисунок 5"/>
          <p:cNvPicPr/>
          <p:nvPr/>
        </p:nvPicPr>
        <p:blipFill>
          <a:blip r:embed="rId3" cstate="print"/>
          <a:srcRect l="5385" r="9798" b="52448"/>
          <a:stretch>
            <a:fillRect/>
          </a:stretch>
        </p:blipFill>
        <p:spPr bwMode="auto">
          <a:xfrm>
            <a:off x="539552" y="2780928"/>
            <a:ext cx="4536504" cy="3664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3" cstate="print"/>
          <a:srcRect l="6732" t="48584" r="34031" b="14044"/>
          <a:stretch>
            <a:fillRect/>
          </a:stretch>
        </p:blipFill>
        <p:spPr bwMode="auto">
          <a:xfrm>
            <a:off x="5508104" y="3212976"/>
            <a:ext cx="316835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5424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79374\Downloads\Рисунок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2335" y="3789040"/>
            <a:ext cx="4902242" cy="281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0971" y="1556792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</a:rPr>
              <a:t>Графики</a:t>
            </a:r>
          </a:p>
        </p:txBody>
      </p:sp>
      <p:pic>
        <p:nvPicPr>
          <p:cNvPr id="2050" name="Picture 2" descr="C:\Users\79374\Downloads\Рисунок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64458" y="17348"/>
            <a:ext cx="5148469" cy="37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66079" y="2936800"/>
            <a:ext cx="18784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Рисунок 6. График зависимости</a:t>
            </a:r>
          </a:p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скорости от времени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1760" y="3049845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Рисунок 7. График зависимости высоты от времени</a:t>
            </a:r>
          </a:p>
          <a:p>
            <a:endParaRPr lang="ru-RU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499992" y="3759342"/>
            <a:ext cx="23762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Рисунок 8. График зависимости скорости от времени в KSP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588224" y="3759342"/>
            <a:ext cx="2120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Рисунок 9. График зависимости высоты от времени в KSP</a:t>
            </a:r>
          </a:p>
        </p:txBody>
      </p:sp>
    </p:spTree>
    <p:extLst>
      <p:ext uri="{BB962C8B-B14F-4D97-AF65-F5344CB8AC3E}">
        <p14:creationId xmlns:p14="http://schemas.microsoft.com/office/powerpoint/2010/main" xmlns="" val="3222478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xmlns="" id="{CFDAC857-6BC2-6D61-280C-80D6D7C8D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260" y="1897607"/>
            <a:ext cx="2771098" cy="1751565"/>
          </a:xfrm>
        </p:spPr>
      </p:pic>
      <p:sp>
        <p:nvSpPr>
          <p:cNvPr id="5" name="TextBox 4"/>
          <p:cNvSpPr txBox="1"/>
          <p:nvPr/>
        </p:nvSpPr>
        <p:spPr>
          <a:xfrm>
            <a:off x="1285683" y="778362"/>
            <a:ext cx="6572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Реализация проекта в </a:t>
            </a:r>
            <a:r>
              <a:rPr lang="en-US" sz="2400" dirty="0" err="1">
                <a:solidFill>
                  <a:schemeClr val="bg1"/>
                </a:solidFill>
                <a:latin typeface="Bahnschrift" panose="020B0502040204020203" pitchFamily="34" charset="0"/>
              </a:rPr>
              <a:t>Kerbal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 Space Program</a:t>
            </a:r>
            <a:endParaRPr lang="ru-RU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524DDEC7-EE30-E367-0CAB-638657A4D5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397" y="3649172"/>
            <a:ext cx="2848823" cy="16914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7B8DD62-F6D2-B83F-03BA-5A2784D297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9832" y="1916832"/>
            <a:ext cx="2774757" cy="175156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495174F7-471B-CA10-730A-838A936A29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9038" y="3643247"/>
            <a:ext cx="2769210" cy="169148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C079D142-8EA8-4B15-5FC3-C19FF22484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34589" y="1892504"/>
            <a:ext cx="2903367" cy="177589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99B3C545-4F94-0864-24EE-C896103337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30930" y="3643247"/>
            <a:ext cx="2907026" cy="171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4153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14C62C4-CC7E-304E-7569-46E7DC65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Реализацию миссии можно посмотреть здесь: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xmlns="" id="{73BC553D-E398-4F8D-0FD2-9C8C3CE76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7277" y="2196964"/>
            <a:ext cx="2629445" cy="2464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2992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07" y="32874"/>
            <a:ext cx="91630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7564" y="332656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</a:rPr>
              <a:t>Вывод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15809" y="976062"/>
            <a:ext cx="880272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Мы рассмотрели графики для Земных данных и данных из KSP. Значения на графиках отличаются из-за различия данных по времени работы ступени, массы и радиуса стартовой планеты, силы тяги ускорителя, массы ракеты до и после полного расхода топлива. </a:t>
            </a:r>
          </a:p>
          <a:p>
            <a:pPr algn="just"/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Наглядно видно, что зависимости скорости от времени и высоты от времени сошлись, а значит данные из симуляции в KSP подобны данным взятым из реальной миссии, поэтому мы достигли того результата, которого и добивались.</a:t>
            </a:r>
            <a:endParaRPr lang="en-US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just"/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Благодаря проекту мы научились работать в команде, искать информацию, необходимую для конкретной задачи. Мы освоили новую для нас компьютерную игру (космический симулятор) 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Kerbal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Space Program, с 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помощью которой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в интерактивной форме изучили строение ракеты, спроектировали 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свой космический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корабль. Также мы научились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запускать ракеты, осуществили космический перелет от Земли (Этерии) до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Луны(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Кристаллона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).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67663" y="5810250"/>
            <a:ext cx="1176337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8186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BCA0327-32B7-068F-76FC-D7AD3C1F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Спасибо за внимание!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A4077D0-5188-31CA-4939-5F92196E0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176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801"/>
          <a:stretch>
            <a:fillRect/>
          </a:stretch>
        </p:blipFill>
        <p:spPr bwMode="auto">
          <a:xfrm>
            <a:off x="0" y="0"/>
            <a:ext cx="917966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4246" y="562023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Состав команды: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279" y="1328597"/>
            <a:ext cx="7298793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Заитова</a:t>
            </a:r>
            <a:r>
              <a:rPr lang="ru-RU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Е. А.              </a:t>
            </a:r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тимлид, дизайнер-видеомонтажер, </a:t>
            </a: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KSP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i="1" dirty="0">
                <a:solidFill>
                  <a:schemeClr val="bg1"/>
                </a:solidFill>
                <a:latin typeface="Bahnschrift" panose="020B0502040204020203" pitchFamily="34" charset="0"/>
              </a:rPr>
              <a:t>Матюшкин Р. А.        </a:t>
            </a:r>
            <a:r>
              <a:rPr lang="en-US" i="1" dirty="0">
                <a:solidFill>
                  <a:schemeClr val="bg1"/>
                </a:solidFill>
                <a:latin typeface="Bahnschrift" panose="020B0502040204020203" pitchFamily="34" charset="0"/>
              </a:rPr>
              <a:t>  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программист, </a:t>
            </a: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KSP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i="1" dirty="0">
                <a:solidFill>
                  <a:schemeClr val="bg1"/>
                </a:solidFill>
                <a:latin typeface="Bahnschrift" panose="020B0502040204020203" pitchFamily="34" charset="0"/>
              </a:rPr>
              <a:t>Петров М. А.              </a:t>
            </a:r>
            <a:r>
              <a:rPr lang="en-US" i="1" dirty="0">
                <a:solidFill>
                  <a:schemeClr val="bg1"/>
                </a:solidFill>
                <a:latin typeface="Bahnschrift" panose="020B0502040204020203" pitchFamily="34" charset="0"/>
              </a:rPr>
              <a:t>  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физик, программист. </a:t>
            </a:r>
          </a:p>
          <a:p>
            <a:pPr>
              <a:lnSpc>
                <a:spcPct val="150000"/>
              </a:lnSpc>
            </a:pPr>
            <a:r>
              <a:rPr lang="ru-RU" i="1" dirty="0">
                <a:solidFill>
                  <a:schemeClr val="bg1"/>
                </a:solidFill>
                <a:latin typeface="Bahnschrift" panose="020B0502040204020203" pitchFamily="34" charset="0"/>
              </a:rPr>
              <a:t>Захарова А. Д.            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составление отчета, презентация, историк. </a:t>
            </a:r>
          </a:p>
          <a:p>
            <a:pPr>
              <a:lnSpc>
                <a:spcPct val="150000"/>
              </a:lnSpc>
            </a:pPr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905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2700" y="0"/>
            <a:ext cx="9169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60" y="2060848"/>
            <a:ext cx="7258718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 </a:t>
            </a:r>
          </a:p>
          <a:p>
            <a:r>
              <a:rPr lang="ru-RU" sz="2800" i="1" dirty="0">
                <a:solidFill>
                  <a:schemeClr val="bg1"/>
                </a:solidFill>
                <a:latin typeface="Bahnschrift" panose="020B0502040204020203" pitchFamily="34" charset="0"/>
              </a:rPr>
              <a:t>Задачи</a:t>
            </a:r>
          </a:p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0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1. Изучить и проанализировать информацию по реальной миссии.</a:t>
            </a:r>
          </a:p>
          <a:p>
            <a:pPr lvl="0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2. Разработать математическую модель с помощью программы.</a:t>
            </a:r>
          </a:p>
          <a:p>
            <a:pPr lvl="0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3. Создать ракету-носитель Сатурн-</a:t>
            </a:r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V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в KSP.</a:t>
            </a:r>
          </a:p>
          <a:p>
            <a:pPr lvl="0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4. Реализовать запуск ракеты-носителя, и совершить посадку на </a:t>
            </a: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   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Кристаллон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. Провести исследования. Вернуться на Этерию.</a:t>
            </a:r>
          </a:p>
          <a:p>
            <a:pPr lvl="0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5. Собрать данные симуляции, сделать анализ и сравнение.</a:t>
            </a:r>
          </a:p>
          <a:p>
            <a:pPr lvl="0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6. Составить отчет о проделанной работе.</a:t>
            </a:r>
          </a:p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59" y="509771"/>
            <a:ext cx="908664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i="1" dirty="0">
                <a:solidFill>
                  <a:schemeClr val="bg1"/>
                </a:solidFill>
                <a:latin typeface="Bahnschrift" panose="020B0502040204020203" pitchFamily="34" charset="0"/>
              </a:rPr>
              <a:t>Цель</a:t>
            </a:r>
          </a:p>
          <a:p>
            <a:endParaRPr lang="ru-RU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Проведение симуляции миссии Кристаллон-404, основанной на реально существующей </a:t>
            </a:r>
            <a:r>
              <a:rPr lang="ru-RU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 миссии 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Аполлон-11.</a:t>
            </a:r>
          </a:p>
          <a:p>
            <a:endParaRPr lang="ru-RU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5816" y="332656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Краткая предыстория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776" y="855876"/>
            <a:ext cx="77950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Напряженное соперничество в области освоения космоса между двумя крупными странами СШС и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Понтинья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,  привело к масштабной «Космической гонке». В число событий гонки в космосе входят запуски искусственных спутников, полеты в космос животных и человека, а также, одна из главных целей космической гонки - высадка на </a:t>
            </a:r>
            <a:r>
              <a:rPr lang="ru-RU" dirty="0" err="1">
                <a:solidFill>
                  <a:schemeClr val="bg1"/>
                </a:solidFill>
                <a:latin typeface="Bahnschrift" panose="020B0502040204020203" pitchFamily="34" charset="0"/>
              </a:rPr>
              <a:t>Кристаллон</a:t>
            </a:r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. </a:t>
            </a:r>
          </a:p>
          <a:p>
            <a:pPr algn="just"/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2996952"/>
            <a:ext cx="9132641" cy="383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643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564384" y="134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6242" y="260648"/>
            <a:ext cx="4777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  <a:cs typeface="Times New Roman" panose="02020603050405020304" pitchFamily="18" charset="0"/>
              </a:rPr>
              <a:t>Описание реальной миссии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2107" y="620688"/>
            <a:ext cx="75608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</a:rPr>
              <a:t> </a:t>
            </a:r>
          </a:p>
          <a:p>
            <a:pPr algn="just"/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</a:rPr>
              <a:t>«Аполлон-11» - американский пилотируемый космический корабль серии «Аполлон», в ходе полёта которого в период с 16 по 24 июля 1969 года жители Земли впервые в истории совершили посадку на поверхность другого небесного тела — Луны. </a:t>
            </a:r>
          </a:p>
          <a:p>
            <a:pPr algn="just"/>
            <a:endParaRPr lang="ru-RU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6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39552" y="97468"/>
            <a:ext cx="4777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</a:rPr>
              <a:t>Описание реальной миссии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422774" y="367874"/>
            <a:ext cx="42995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 </a:t>
            </a:r>
          </a:p>
          <a:p>
            <a:pPr algn="just"/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«Аполлон-11» - американский пилотируемый космический корабль серии «Аполлон», в ходе полёта которого в период с 16 по 24 июля 1969 года жители Земли впервые в истории совершили посадку на поверхность другого небесного тела — Луны. </a:t>
            </a:r>
          </a:p>
          <a:p>
            <a:pPr algn="just"/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886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687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Основные цели реальной миссии (Аполлон-11):</a:t>
            </a:r>
          </a:p>
          <a:p>
            <a:endParaRPr lang="ru-RU" sz="2400" dirty="0">
              <a:solidFill>
                <a:schemeClr val="bg1"/>
              </a:solidFill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342" y="873196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</a:rPr>
              <a:t>1.Исследование спутника Земли.</a:t>
            </a:r>
          </a:p>
          <a:p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</a:rPr>
              <a:t>2.Полет на Луну и возращение на Землю.</a:t>
            </a:r>
          </a:p>
          <a:p>
            <a:r>
              <a:rPr lang="ru-RU" sz="2000" dirty="0">
                <a:solidFill>
                  <a:schemeClr val="bg1"/>
                </a:solidFill>
                <a:latin typeface="Bahnschrift" panose="020B0502040204020203" pitchFamily="34" charset="0"/>
              </a:rPr>
              <a:t>3.Проведение научной экспедиции.</a:t>
            </a:r>
          </a:p>
          <a:p>
            <a:endParaRPr lang="ru-RU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7567" y="2170584"/>
            <a:ext cx="925252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78630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844824" y="260648"/>
            <a:ext cx="8229600" cy="1143000"/>
          </a:xfrm>
        </p:spPr>
        <p:txBody>
          <a:bodyPr>
            <a:normAutofit/>
          </a:bodyPr>
          <a:lstStyle/>
          <a:p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396552" y="1650207"/>
            <a:ext cx="8229600" cy="45259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84776" y="2348880"/>
            <a:ext cx="36263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Траектория полета</a:t>
            </a:r>
          </a:p>
          <a:p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 реального аппарата</a:t>
            </a:r>
          </a:p>
          <a:p>
            <a:endParaRPr lang="ru-RU" sz="2800" dirty="0">
              <a:solidFill>
                <a:schemeClr val="bg1"/>
              </a:solidFill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95" y="14089"/>
            <a:ext cx="5362947" cy="684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939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1961" y="116632"/>
            <a:ext cx="55210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Bahnschrift" panose="020B0502040204020203" pitchFamily="34" charset="0"/>
              </a:rPr>
              <a:t>Устройство реального аппарата</a:t>
            </a:r>
          </a:p>
          <a:p>
            <a:endParaRPr lang="ru-RU" sz="2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26" name="Picture 2" descr="C:\Users\79374\Downloads\ракета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1957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7868" y="6287020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Bahnschrift" panose="020B0502040204020203" pitchFamily="34" charset="0"/>
              </a:rPr>
              <a:t>Рисунок 2. Устройство «Аполллон-11»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433987" y="4046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Корабль "Аполлон-11" состоял из трех основных модулей: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433987" y="134787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1. Командный модуль (CM) "Колумбия": Этот модуль был оборудован системами жизнеобеспечения и управления полетом для трех членов экипажа.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433987" y="2563571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2. Сервисный модуль (SM): Этот модуль содержал двигатели, системы жизнеобеспечения, электроэнергетические установки, системы теплообмена и другие.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433987" y="40328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3. Лунный модуль (LM) "Игл": Лунный модуль использовался для посадки на поверхность Луны. Он состоял из двух частей - спускаемого и возвратного модуля.</a:t>
            </a:r>
          </a:p>
        </p:txBody>
      </p:sp>
    </p:spTree>
    <p:extLst>
      <p:ext uri="{BB962C8B-B14F-4D97-AF65-F5344CB8AC3E}">
        <p14:creationId xmlns:p14="http://schemas.microsoft.com/office/powerpoint/2010/main" xmlns="" val="368140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55576" y="260648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Космический корабль "Аполлон-11" был оборудован различными важными устройствами.</a:t>
            </a:r>
          </a:p>
        </p:txBody>
      </p:sp>
      <p:pic>
        <p:nvPicPr>
          <p:cNvPr id="2050" name="Picture 2" descr="C:\Users\79374\Downloads\ракета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9576"/>
            <a:ext cx="5437667" cy="558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5" y="6170166"/>
            <a:ext cx="237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Bahnschrift" panose="020B0502040204020203" pitchFamily="34" charset="0"/>
              </a:rPr>
              <a:t>Рисунок 3. Лунный модуль«Аполлон-11»</a:t>
            </a:r>
          </a:p>
          <a:p>
            <a:endParaRPr lang="ru-RU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640107" y="13476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1. Системы жизнеобеспечения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640107" y="1779704"/>
            <a:ext cx="3347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2. Системы управления полетом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640107" y="2694399"/>
            <a:ext cx="3530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3. Коммуникационные системы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40107" y="2811778"/>
            <a:ext cx="36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4. Системы ориентации и навигации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640107" y="3655402"/>
            <a:ext cx="3445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ahnschrift" panose="020B0502040204020203" pitchFamily="34" charset="0"/>
              </a:rPr>
              <a:t>5. Системы записи и передачи данных</a:t>
            </a:r>
          </a:p>
        </p:txBody>
      </p:sp>
    </p:spTree>
    <p:extLst>
      <p:ext uri="{BB962C8B-B14F-4D97-AF65-F5344CB8AC3E}">
        <p14:creationId xmlns:p14="http://schemas.microsoft.com/office/powerpoint/2010/main" xmlns="" val="39920343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864</Words>
  <Application>Microsoft Office PowerPoint</Application>
  <PresentationFormat>Экран (4:3)</PresentationFormat>
  <Paragraphs>117</Paragraphs>
  <Slides>19</Slides>
  <Notes>1</Notes>
  <HiddenSlides>1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я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Реализацию миссии можно посмотреть здесь:</vt:lpstr>
      <vt:lpstr>Слайд 18</vt:lpstr>
      <vt:lpstr>Спасибо за внимание!</vt:lpstr>
    </vt:vector>
  </TitlesOfParts>
  <Company>Reanimator Extreme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Агния Захарова</dc:creator>
  <cp:lastModifiedBy>User</cp:lastModifiedBy>
  <cp:revision>32</cp:revision>
  <dcterms:created xsi:type="dcterms:W3CDTF">2023-12-18T13:58:11Z</dcterms:created>
  <dcterms:modified xsi:type="dcterms:W3CDTF">2023-12-24T15:56:54Z</dcterms:modified>
</cp:coreProperties>
</file>